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9" r:id="rId4"/>
    <p:sldId id="290" r:id="rId5"/>
    <p:sldId id="292" r:id="rId6"/>
    <p:sldId id="293" r:id="rId7"/>
    <p:sldId id="294" r:id="rId8"/>
    <p:sldId id="291" r:id="rId9"/>
    <p:sldId id="295" r:id="rId10"/>
    <p:sldId id="274" r:id="rId11"/>
    <p:sldId id="262" r:id="rId12"/>
    <p:sldId id="257" r:id="rId13"/>
    <p:sldId id="258" r:id="rId14"/>
    <p:sldId id="285" r:id="rId15"/>
    <p:sldId id="272" r:id="rId16"/>
    <p:sldId id="276" r:id="rId17"/>
    <p:sldId id="264" r:id="rId18"/>
    <p:sldId id="296" r:id="rId19"/>
    <p:sldId id="281" r:id="rId20"/>
    <p:sldId id="298" r:id="rId21"/>
    <p:sldId id="273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6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B5BB7-ACAA-451B-ADEA-4A728D5C5BC5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F8005-94BF-42D4-9196-A4076845B7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732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7C15C-1A1A-4A01-B9B2-EA5F231BAC28}" type="datetimeFigureOut">
              <a:rPr lang="en-GB" smtClean="0"/>
              <a:pPr/>
              <a:t>17/03/2019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047D-2D73-4F77-938B-FEC1334904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770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D047D-2D73-4F77-938B-FEC1334904C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74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Capitalised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57BDF-B984-6E4B-BCDA-887E407407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10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Capitalised title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A4D67C-78E7-2440-9C98-28B440CAF70C}" type="slidenum">
              <a:rPr lang="en-GB" sz="1200">
                <a:latin typeface="Times New Roman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20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9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74F77-732F-452D-8939-639D343CCD2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Sequence in lesson of revisit/revise, teach, practise, apply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87D93-9293-4E7A-89F6-16E63048C834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9B316A-F8A1-4E2B-9DF7-52BC5976C115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226BBD-19E6-49D1-8ADC-F3B898DE5E5D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8690-4F0C-4971-81B0-874F498B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3EE22-F0A0-4068-B17C-FE634F8B5275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4ACF4-8518-4931-B1EF-A04BB113CA84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43FEAA-DA92-4E95-9771-B0B9BC6DEFFF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0E1E2-6C6C-4ACB-A978-6EAC5E0421D9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1E8D1-A1DF-4927-AA17-008B1BD85DCE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71BD4-9466-47E1-A606-54C85A2D76A6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03BD7547-B59F-412C-A43F-72BB4B451625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3F9414-F0EE-4F82-BAB5-4BF3E64556EE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C69E03-4CCA-4DAF-9B9C-13F8A151A920}" type="datetime1">
              <a:rPr lang="en-GB" smtClean="0"/>
              <a:pPr/>
              <a:t>17/03/2019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830327-F534-4CD5-9E12-4D491C0790F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.uk/imgres?imgurl=http://www.mccullagh.org/db9/1ds2-2/ear-closeup.jpg&amp;imgrefurl=http://www.mccullagh.org/image/1ds2-2/ear-closeup.html&amp;h=768&amp;w=512&amp;sz=108&amp;hl=en&amp;start=3&amp;usg=__p3Vh2JsG9gwPWcGwFFekP0MxoDM=&amp;tbnid=5Cea8Luq7vUqiM:&amp;tbnh=142&amp;tbnw=95&amp;prev=/images?q=ear&amp;gbv=2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classicveedub.com.au/images/SpareParts/garage_tools/cartoon_eyes.jpg&amp;imgrefurl=http://www.classicveedub.com.au/SpareParts/Parts_Results_Tools.asp&amp;h=177&amp;w=177&amp;sz=6&amp;hl=en&amp;start=5&amp;usg=__zZ893Sfg4s5n4QJ0Iss0CimOX08=&amp;tbnid=PiHLF2Oc6Y1-JM:&amp;tbnh=101&amp;tbnw=101&amp;prev=/images?q=cartoon+eyes&amp;gbv=2&amp;ndsp=18&amp;hl=en&amp;sa=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7200" b="1" dirty="0" err="1" smtClean="0"/>
              <a:t>Landscore</a:t>
            </a:r>
            <a:r>
              <a:rPr lang="en-GB" sz="7200" b="1" dirty="0" smtClean="0"/>
              <a:t> School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800" b="1" dirty="0" smtClean="0"/>
              <a:t>Phonics Screening Check Meeting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4800" b="1" dirty="0" smtClean="0"/>
              <a:t>March 2019</a:t>
            </a:r>
          </a:p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269" y="245968"/>
            <a:ext cx="1603689" cy="136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128" y="4646857"/>
            <a:ext cx="2686755" cy="2096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9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4048" y="246126"/>
            <a:ext cx="7360920" cy="79375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Sound Mats</a:t>
            </a:r>
            <a:endParaRPr lang="en-GB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r="66115" b="9764"/>
          <a:stretch/>
        </p:blipFill>
        <p:spPr>
          <a:xfrm>
            <a:off x="230450" y="1222109"/>
            <a:ext cx="3838279" cy="246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67063" r="-2533"/>
          <a:stretch/>
        </p:blipFill>
        <p:spPr>
          <a:xfrm>
            <a:off x="4238964" y="1222107"/>
            <a:ext cx="3786389" cy="2570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3302" r="32675"/>
          <a:stretch/>
        </p:blipFill>
        <p:spPr>
          <a:xfrm>
            <a:off x="7935201" y="1222107"/>
            <a:ext cx="3631843" cy="2570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1555" y="4580626"/>
            <a:ext cx="504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Phase 4: learning to blend the sounds</a:t>
            </a:r>
            <a:endParaRPr lang="en-GB" sz="2000" b="1" dirty="0"/>
          </a:p>
        </p:txBody>
      </p:sp>
    </p:spTree>
    <p:extLst>
      <p:ext uri="{BB962C8B-B14F-4D97-AF65-F5344CB8AC3E}">
        <p14:creationId xmlns="" xmlns:p14="http://schemas.microsoft.com/office/powerpoint/2010/main" val="4808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688" y="232474"/>
            <a:ext cx="10058400" cy="793750"/>
          </a:xfrm>
        </p:spPr>
        <p:txBody>
          <a:bodyPr>
            <a:normAutofit fontScale="90000"/>
          </a:bodyPr>
          <a:lstStyle/>
          <a:p>
            <a:r>
              <a:rPr lang="en-GB" sz="4800" b="1" dirty="0" err="1" smtClean="0"/>
              <a:t>Landscore</a:t>
            </a:r>
            <a:r>
              <a:rPr lang="en-GB" sz="4800" b="1" dirty="0" smtClean="0"/>
              <a:t> Sound Mat</a:t>
            </a:r>
            <a:endParaRPr lang="en-GB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1626" y="810196"/>
            <a:ext cx="7937033" cy="5185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5591" y="1969609"/>
            <a:ext cx="2851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have combined the  graphemes into the different phoneme boxes – same sound, different spelling.</a:t>
            </a:r>
          </a:p>
        </p:txBody>
      </p:sp>
    </p:spTree>
    <p:extLst>
      <p:ext uri="{BB962C8B-B14F-4D97-AF65-F5344CB8AC3E}">
        <p14:creationId xmlns="" xmlns:p14="http://schemas.microsoft.com/office/powerpoint/2010/main" val="34546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491"/>
            <a:ext cx="10515600" cy="4710472"/>
          </a:xfrm>
        </p:spPr>
        <p:txBody>
          <a:bodyPr>
            <a:normAutofit fontScale="92500"/>
          </a:bodyPr>
          <a:lstStyle/>
          <a:p>
            <a:r>
              <a:rPr lang="en-GB" sz="3200" dirty="0" smtClean="0"/>
              <a:t>The check is a national phonics test for all year one pupils and for those current year two pupils who did not meet the pass mark in the previous year.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sz="3200" dirty="0" smtClean="0"/>
              <a:t>It will take place the week beginning the 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June.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sz="3200" dirty="0" smtClean="0"/>
              <a:t>Children will be given 40 words to read – 20 real words and 20 ‘alien’ words.</a:t>
            </a:r>
          </a:p>
          <a:p>
            <a:pPr>
              <a:buNone/>
            </a:pPr>
            <a:endParaRPr lang="en-GB" sz="1000" dirty="0" smtClean="0"/>
          </a:p>
          <a:p>
            <a:r>
              <a:rPr lang="en-GB" sz="3200" dirty="0" smtClean="0"/>
              <a:t>The test takes about 10 minutes and will be done with Miss Coney 1:1 in a quiet room.</a:t>
            </a:r>
          </a:p>
          <a:p>
            <a:pPr marL="0" indent="0">
              <a:buNone/>
            </a:pPr>
            <a:endParaRPr lang="en-GB" sz="3200" dirty="0" smtClean="0"/>
          </a:p>
          <a:p>
            <a:endParaRPr lang="en-GB" dirty="0"/>
          </a:p>
          <a:p>
            <a:endParaRPr lang="en-GB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5" y="2012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What is the screening check?</a:t>
            </a:r>
            <a:endParaRPr lang="en-GB" sz="4800" b="1" dirty="0"/>
          </a:p>
        </p:txBody>
      </p:sp>
    </p:spTree>
    <p:extLst>
      <p:ext uri="{BB962C8B-B14F-4D97-AF65-F5344CB8AC3E}">
        <p14:creationId xmlns="" xmlns:p14="http://schemas.microsoft.com/office/powerpoint/2010/main" val="16042649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Example of test:</a:t>
            </a:r>
            <a:endParaRPr lang="en-GB" sz="4800" b="1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15285"/>
          <a:stretch>
            <a:fillRect/>
          </a:stretch>
        </p:blipFill>
        <p:spPr bwMode="auto">
          <a:xfrm>
            <a:off x="2502827" y="1311214"/>
            <a:ext cx="7275653" cy="4554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3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err="1" smtClean="0">
                <a:latin typeface="SassoonPrimaryInfant" pitchFamily="2" charset="0"/>
              </a:rPr>
              <a:t>Sesquipedalianism</a:t>
            </a:r>
            <a:endParaRPr lang="en-GB" sz="8000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SassoonPrimaryInfant" pitchFamily="2" charset="0"/>
              </a:rPr>
              <a:t>(Meaning: to use very long and obscure words!)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/>
              <a:t>d</a:t>
            </a:r>
            <a:r>
              <a:rPr lang="en-GB" sz="4000" dirty="0" smtClean="0"/>
              <a:t>entist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d/ e/ n /t /</a:t>
            </a:r>
            <a:r>
              <a:rPr lang="en-GB" sz="4000" dirty="0" err="1" smtClean="0">
                <a:solidFill>
                  <a:srgbClr val="FF0000"/>
                </a:solidFill>
              </a:rPr>
              <a:t>i</a:t>
            </a:r>
            <a:r>
              <a:rPr lang="en-GB" sz="4000" dirty="0" smtClean="0">
                <a:solidFill>
                  <a:srgbClr val="FF0000"/>
                </a:solidFill>
              </a:rPr>
              <a:t>/ s/ t – by the time they have segmented each phoneme the children forget the first few phonemes and are not able to blend the word.</a:t>
            </a:r>
          </a:p>
          <a:p>
            <a:pPr marL="0" indent="0">
              <a:buNone/>
            </a:pPr>
            <a:r>
              <a:rPr lang="en-GB" sz="4000" dirty="0"/>
              <a:t>f</a:t>
            </a:r>
            <a:r>
              <a:rPr lang="en-GB" sz="4000" dirty="0" smtClean="0"/>
              <a:t>ighter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f</a:t>
            </a:r>
            <a:r>
              <a:rPr lang="en-GB" sz="4000" dirty="0" smtClean="0">
                <a:solidFill>
                  <a:srgbClr val="FF0000"/>
                </a:solidFill>
              </a:rPr>
              <a:t> /</a:t>
            </a:r>
            <a:r>
              <a:rPr lang="en-GB" sz="4000" dirty="0" err="1" smtClean="0">
                <a:solidFill>
                  <a:srgbClr val="FF0000"/>
                </a:solidFill>
              </a:rPr>
              <a:t>igh</a:t>
            </a:r>
            <a:r>
              <a:rPr lang="en-GB" sz="4000" dirty="0" smtClean="0">
                <a:solidFill>
                  <a:srgbClr val="FF0000"/>
                </a:solidFill>
              </a:rPr>
              <a:t>/ t/ </a:t>
            </a:r>
            <a:r>
              <a:rPr lang="en-GB" sz="4000" dirty="0" err="1" smtClean="0">
                <a:solidFill>
                  <a:srgbClr val="FF0000"/>
                </a:solidFill>
              </a:rPr>
              <a:t>er</a:t>
            </a:r>
            <a:r>
              <a:rPr lang="en-GB" sz="4000" dirty="0" smtClean="0">
                <a:solidFill>
                  <a:srgbClr val="FF0000"/>
                </a:solidFill>
              </a:rPr>
              <a:t>  - children need to be able to recognise the grapheme in the word.</a:t>
            </a:r>
          </a:p>
          <a:p>
            <a:pPr marL="0" indent="0">
              <a:buNone/>
            </a:pPr>
            <a:r>
              <a:rPr lang="en-GB" sz="4000" dirty="0" err="1"/>
              <a:t>b</a:t>
            </a:r>
            <a:r>
              <a:rPr lang="en-GB" sz="4000" dirty="0" err="1" smtClean="0"/>
              <a:t>look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b/ l/ </a:t>
            </a:r>
            <a:r>
              <a:rPr lang="en-GB" sz="4000" dirty="0" err="1" smtClean="0">
                <a:solidFill>
                  <a:srgbClr val="FF0000"/>
                </a:solidFill>
              </a:rPr>
              <a:t>oo</a:t>
            </a:r>
            <a:r>
              <a:rPr lang="en-GB" sz="4000" dirty="0" smtClean="0">
                <a:solidFill>
                  <a:srgbClr val="FF0000"/>
                </a:solidFill>
              </a:rPr>
              <a:t> /k- a child will look for the real word and say ‘book’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Learning strategies</a:t>
            </a:r>
            <a:endParaRPr lang="en-GB" sz="4800" b="1" dirty="0"/>
          </a:p>
        </p:txBody>
      </p:sp>
    </p:spTree>
    <p:extLst>
      <p:ext uri="{BB962C8B-B14F-4D97-AF65-F5344CB8AC3E}">
        <p14:creationId xmlns="" xmlns:p14="http://schemas.microsoft.com/office/powerpoint/2010/main" val="11921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Try these!</a:t>
            </a:r>
            <a:endParaRPr lang="en-GB" b="1" dirty="0"/>
          </a:p>
        </p:txBody>
      </p:sp>
      <p:pic>
        <p:nvPicPr>
          <p:cNvPr id="18436" name="Picture 4" descr="Image result for phonics year 1 test sample"/>
          <p:cNvPicPr>
            <a:picLocks noChangeAspect="1" noChangeArrowheads="1"/>
          </p:cNvPicPr>
          <p:nvPr/>
        </p:nvPicPr>
        <p:blipFill>
          <a:blip r:embed="rId2" cstate="print"/>
          <a:srcRect t="17208" b="11064"/>
          <a:stretch>
            <a:fillRect/>
          </a:stretch>
        </p:blipFill>
        <p:spPr bwMode="auto">
          <a:xfrm>
            <a:off x="3531996" y="905776"/>
            <a:ext cx="5253613" cy="5322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01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830"/>
            <a:ext cx="10515600" cy="5063706"/>
          </a:xfrm>
        </p:spPr>
        <p:txBody>
          <a:bodyPr>
            <a:normAutofit fontScale="40000" lnSpcReduction="20000"/>
          </a:bodyPr>
          <a:lstStyle/>
          <a:p>
            <a:pPr marL="285750" indent="-192088" algn="just">
              <a:defRPr/>
            </a:pP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Play lots of sound and listening games with your child.</a:t>
            </a:r>
          </a:p>
          <a:p>
            <a:pPr marL="285750" indent="-192088" algn="just">
              <a:defRPr/>
            </a:pPr>
            <a:endParaRPr lang="en-GB" sz="3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192088" algn="just">
              <a:defRPr/>
            </a:pP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Read as much as possible to and with your child.</a:t>
            </a:r>
          </a:p>
          <a:p>
            <a:pPr marL="285750" indent="-192088" algn="just">
              <a:defRPr/>
            </a:pPr>
            <a:endParaRPr lang="en-GB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192088" algn="just">
              <a:defRPr/>
            </a:pP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Encourage and praise – get them to have a ‘good guess</a:t>
            </a:r>
            <a:r>
              <a:rPr lang="en-GB" sz="5900" dirty="0" smtClean="0">
                <a:solidFill>
                  <a:schemeClr val="bg2">
                    <a:lumMod val="10000"/>
                  </a:schemeClr>
                </a:solidFill>
              </a:rPr>
              <a:t>’.</a:t>
            </a:r>
          </a:p>
          <a:p>
            <a:pPr marL="285750" indent="-192088" algn="just">
              <a:defRPr/>
            </a:pPr>
            <a:endParaRPr lang="en-GB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192088" algn="just">
              <a:defRPr/>
            </a:pP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If your child is struggling to decode a word, help them by encouraging them to say each sound in the word.</a:t>
            </a:r>
          </a:p>
          <a:p>
            <a:pPr marL="285750" indent="-192088" algn="just">
              <a:defRPr/>
            </a:pPr>
            <a:endParaRPr lang="en-GB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192088" algn="just">
              <a:defRPr/>
            </a:pP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Blend the sounds by pointing to each one, e.g. /c/ in cat, /p/ in pat, /</a:t>
            </a:r>
            <a:r>
              <a:rPr lang="en-GB" sz="7000" dirty="0" err="1" smtClean="0">
                <a:solidFill>
                  <a:schemeClr val="bg2">
                    <a:lumMod val="10000"/>
                  </a:schemeClr>
                </a:solidFill>
              </a:rPr>
              <a:t>ng</a:t>
            </a: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/ in sing, /</a:t>
            </a:r>
            <a:r>
              <a:rPr lang="en-GB" sz="7000" dirty="0" err="1" smtClean="0">
                <a:solidFill>
                  <a:schemeClr val="bg2">
                    <a:lumMod val="10000"/>
                  </a:schemeClr>
                </a:solidFill>
              </a:rPr>
              <a:t>ee</a:t>
            </a: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/ in been. Next move your finger under the whole word as you say it.</a:t>
            </a:r>
          </a:p>
          <a:p>
            <a:pPr marL="285750" indent="-192088" algn="just">
              <a:defRPr/>
            </a:pPr>
            <a:endParaRPr lang="en-GB" sz="3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192088" algn="just">
              <a:defRPr/>
            </a:pPr>
            <a:r>
              <a:rPr lang="en-GB" sz="7000" dirty="0" smtClean="0">
                <a:solidFill>
                  <a:schemeClr val="bg2">
                    <a:lumMod val="10000"/>
                  </a:schemeClr>
                </a:solidFill>
              </a:rPr>
              <a:t>Discuss the meaning of words if your child does not know what they have read.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35" y="175346"/>
            <a:ext cx="10515600" cy="1325563"/>
          </a:xfrm>
        </p:spPr>
        <p:txBody>
          <a:bodyPr/>
          <a:lstStyle/>
          <a:p>
            <a:r>
              <a:rPr lang="en-GB" b="1" dirty="0" smtClean="0"/>
              <a:t>How can you help?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41523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45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Using sound mat</a:t>
            </a:r>
          </a:p>
          <a:p>
            <a:r>
              <a:rPr lang="en-GB" dirty="0" smtClean="0"/>
              <a:t>Can you find an object with this sound/grapheme? E.g. /</a:t>
            </a:r>
            <a:r>
              <a:rPr lang="en-GB" dirty="0" err="1" smtClean="0"/>
              <a:t>ou</a:t>
            </a:r>
            <a:r>
              <a:rPr lang="en-GB" dirty="0" smtClean="0"/>
              <a:t>/ - mouse, spout, </a:t>
            </a:r>
            <a:r>
              <a:rPr lang="en-GB" dirty="0" smtClean="0"/>
              <a:t>sprout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dirty="0" smtClean="0"/>
              <a:t>Can you find this sound on the mat</a:t>
            </a:r>
            <a:r>
              <a:rPr lang="en-GB" dirty="0" smtClean="0"/>
              <a:t>?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dirty="0" smtClean="0"/>
              <a:t>Which sounds do you need to make the word: dog, crown, sprout, escape</a:t>
            </a:r>
            <a:r>
              <a:rPr lang="en-GB" dirty="0" smtClean="0"/>
              <a:t>?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dirty="0" smtClean="0"/>
              <a:t>Which </a:t>
            </a:r>
            <a:r>
              <a:rPr lang="en-GB" dirty="0" smtClean="0"/>
              <a:t>grapheme do you need for the word_________? e.g. </a:t>
            </a:r>
            <a:r>
              <a:rPr lang="en-GB" dirty="0" err="1" smtClean="0"/>
              <a:t>flote</a:t>
            </a:r>
            <a:r>
              <a:rPr lang="en-GB" dirty="0" smtClean="0"/>
              <a:t>, </a:t>
            </a:r>
            <a:r>
              <a:rPr lang="en-GB" dirty="0" err="1" smtClean="0"/>
              <a:t>flowt</a:t>
            </a:r>
            <a:r>
              <a:rPr lang="en-GB" dirty="0" smtClean="0"/>
              <a:t>, </a:t>
            </a:r>
            <a:r>
              <a:rPr lang="en-GB" dirty="0" err="1" smtClean="0"/>
              <a:t>floet</a:t>
            </a:r>
            <a:r>
              <a:rPr lang="en-GB" dirty="0" smtClean="0"/>
              <a:t> or float?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can you help?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41523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4732" y="112968"/>
            <a:ext cx="4378817" cy="62261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37895" y="2277375"/>
            <a:ext cx="36159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your pack, you will find sheets that look like this. Children should be able to read the word to you and then you can discuss if </a:t>
            </a:r>
            <a:r>
              <a:rPr lang="en-GB" sz="2400" dirty="0"/>
              <a:t>i</a:t>
            </a:r>
            <a:r>
              <a:rPr lang="en-GB" sz="2400" dirty="0" smtClean="0"/>
              <a:t>t is real or alien. They need to be able to recognise the grapheme in the word:</a:t>
            </a:r>
            <a:r>
              <a:rPr lang="en-GB" sz="2400" dirty="0"/>
              <a:t> </a:t>
            </a:r>
            <a:r>
              <a:rPr lang="en-GB" sz="2400" dirty="0" smtClean="0"/>
              <a:t>P</a:t>
            </a:r>
            <a:r>
              <a:rPr lang="en-GB" sz="2400" dirty="0" smtClean="0">
                <a:solidFill>
                  <a:srgbClr val="FF0000"/>
                </a:solidFill>
              </a:rPr>
              <a:t>au</a:t>
            </a:r>
            <a:r>
              <a:rPr lang="en-GB" sz="2400" dirty="0" smtClean="0"/>
              <a:t>l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580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96" y="1448401"/>
            <a:ext cx="10515600" cy="4762231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Phonics is the key to your child becoming a fluent reader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altLang="en-US" sz="3200" dirty="0" smtClean="0"/>
              <a:t>The ability to read and write is a vital skill for all children, paving the way for an enjoyable and successful school experience.</a:t>
            </a:r>
          </a:p>
          <a:p>
            <a:endParaRPr lang="en-GB" sz="3200" dirty="0" smtClean="0"/>
          </a:p>
          <a:p>
            <a:r>
              <a:rPr lang="en-GB" sz="3200" dirty="0" smtClean="0"/>
              <a:t>Being able to read is the most important skill children will learn during their early schooling and has far-reaching implications for lifelong confidence and well-being.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91" y="140086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The Power of Phonics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39704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Remember: Phonics is not the only thing needed to become a fluent reader</a:t>
            </a:r>
            <a:endParaRPr lang="en-GB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ct val="50000"/>
              </a:spcBef>
              <a:buNone/>
              <a:defRPr/>
            </a:pP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Please </a:t>
            </a: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continue to read with your child each night and encourage them to: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Sound out</a:t>
            </a:r>
            <a:endParaRPr lang="en-GB" sz="3200" dirty="0" smtClean="0">
              <a:latin typeface="Calibri" pitchFamily="-100" charset="0"/>
              <a:cs typeface="Times New Roman" pitchFamily="-100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Re-read to check it makes sense.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Use pictures for clues.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Ask questions and talk about the </a:t>
            </a: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book.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And </a:t>
            </a:r>
            <a:r>
              <a:rPr lang="en-GB" sz="3200" dirty="0" smtClean="0">
                <a:latin typeface="Calibri" pitchFamily="-100" charset="0"/>
                <a:cs typeface="Times New Roman" pitchFamily="-100" charset="0"/>
              </a:rPr>
              <a:t>most importantly ENJOY READING!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36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5443" y="1481138"/>
            <a:ext cx="3401114" cy="45259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Linda Williamson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Discussion and questions</a:t>
            </a:r>
            <a:endParaRPr lang="en-GB" sz="4800" b="1" dirty="0"/>
          </a:p>
        </p:txBody>
      </p:sp>
    </p:spTree>
    <p:extLst>
      <p:ext uri="{BB962C8B-B14F-4D97-AF65-F5344CB8AC3E}">
        <p14:creationId xmlns="" xmlns:p14="http://schemas.microsoft.com/office/powerpoint/2010/main" val="3336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5838" y="1282160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>
                <a:cs typeface="Comic Sans MS" charset="0"/>
              </a:rPr>
              <a:t>Identifying sounds in spoken words</a:t>
            </a:r>
          </a:p>
          <a:p>
            <a:pPr lvl="1"/>
            <a:endParaRPr lang="en-GB" sz="1600" dirty="0" smtClean="0">
              <a:cs typeface="Comic Sans MS" charset="0"/>
            </a:endParaRPr>
          </a:p>
          <a:p>
            <a:pPr lvl="1"/>
            <a:r>
              <a:rPr lang="en-GB" sz="3200" dirty="0" smtClean="0">
                <a:cs typeface="Comic Sans MS" charset="0"/>
              </a:rPr>
              <a:t>Recognising the common spellings of each </a:t>
            </a:r>
            <a:r>
              <a:rPr lang="en-GB" sz="3200" dirty="0" smtClean="0">
                <a:solidFill>
                  <a:srgbClr val="FF0000"/>
                </a:solidFill>
                <a:cs typeface="Comic Sans MS" charset="0"/>
              </a:rPr>
              <a:t>sound</a:t>
            </a:r>
          </a:p>
          <a:p>
            <a:pPr lvl="1"/>
            <a:endParaRPr lang="en-GB" sz="1600" dirty="0" smtClean="0">
              <a:cs typeface="Comic Sans MS" charset="0"/>
            </a:endParaRPr>
          </a:p>
          <a:p>
            <a:pPr lvl="1"/>
            <a:r>
              <a:rPr lang="en-GB" sz="3200" dirty="0" smtClean="0">
                <a:cs typeface="Comic Sans MS" charset="0"/>
              </a:rPr>
              <a:t>Blending </a:t>
            </a:r>
            <a:r>
              <a:rPr lang="en-GB" sz="3200" dirty="0" smtClean="0">
                <a:solidFill>
                  <a:srgbClr val="FF0000"/>
                </a:solidFill>
                <a:cs typeface="Comic Sans MS" charset="0"/>
              </a:rPr>
              <a:t>sounds </a:t>
            </a:r>
            <a:r>
              <a:rPr lang="en-GB" sz="3200" dirty="0" smtClean="0">
                <a:cs typeface="Comic Sans MS" charset="0"/>
              </a:rPr>
              <a:t>into words for reading</a:t>
            </a:r>
          </a:p>
          <a:p>
            <a:pPr lvl="1"/>
            <a:endParaRPr lang="en-GB" sz="1600" dirty="0" smtClean="0">
              <a:cs typeface="Comic Sans MS" charset="0"/>
            </a:endParaRPr>
          </a:p>
          <a:p>
            <a:pPr lvl="1"/>
            <a:r>
              <a:rPr lang="en-GB" sz="3200" dirty="0" smtClean="0">
                <a:cs typeface="Comic Sans MS" charset="0"/>
              </a:rPr>
              <a:t>Segmenting words into </a:t>
            </a:r>
            <a:r>
              <a:rPr lang="en-GB" sz="3200" dirty="0" smtClean="0">
                <a:solidFill>
                  <a:srgbClr val="FF0000"/>
                </a:solidFill>
                <a:cs typeface="Comic Sans MS" charset="0"/>
              </a:rPr>
              <a:t>sounds</a:t>
            </a:r>
            <a:r>
              <a:rPr lang="en-GB" sz="3200" dirty="0" smtClean="0">
                <a:cs typeface="Comic Sans MS" charset="0"/>
              </a:rPr>
              <a:t> for spelling</a:t>
            </a:r>
            <a:endParaRPr lang="en-GB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321" y="201224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  <a:cs typeface="Comic Sans MS"/>
              </a:rPr>
              <a:t>Phonics Consists of:</a:t>
            </a:r>
            <a:endParaRPr lang="en-GB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569" y="5107164"/>
            <a:ext cx="9092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Although there are 26 letters in the English alphabet, there are 44 speech sounds.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947" y="1575460"/>
            <a:ext cx="10515600" cy="46614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500" dirty="0" smtClean="0">
                <a:cs typeface="Comic Sans MS" charset="0"/>
              </a:rPr>
              <a:t>A </a:t>
            </a:r>
            <a:r>
              <a:rPr lang="en-GB" sz="3500" u="sng" dirty="0" smtClean="0">
                <a:solidFill>
                  <a:srgbClr val="FF0000"/>
                </a:solidFill>
                <a:cs typeface="Comic Sans MS" charset="0"/>
              </a:rPr>
              <a:t>Phoneme</a:t>
            </a:r>
            <a:endParaRPr lang="en-GB" sz="35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GB" sz="3500" dirty="0" smtClean="0">
                <a:cs typeface="Comic Sans MS" charset="0"/>
              </a:rPr>
              <a:t>This is the smallest unit of sound in a word</a:t>
            </a:r>
          </a:p>
          <a:p>
            <a:pPr lvl="1">
              <a:buNone/>
            </a:pPr>
            <a:endParaRPr lang="en-GB" sz="3200" dirty="0" smtClean="0"/>
          </a:p>
          <a:p>
            <a:pPr lvl="1">
              <a:buNone/>
            </a:pPr>
            <a:endParaRPr lang="en-GB" sz="3200" dirty="0" smtClean="0"/>
          </a:p>
          <a:p>
            <a:pPr lvl="1">
              <a:buNone/>
            </a:pPr>
            <a:endParaRPr lang="en-GB" sz="3200" dirty="0" smtClean="0"/>
          </a:p>
          <a:p>
            <a:pPr lvl="1">
              <a:buNone/>
            </a:pPr>
            <a:endParaRPr lang="en-GB" sz="3200" dirty="0" smtClean="0"/>
          </a:p>
          <a:p>
            <a:pPr lvl="1">
              <a:buNone/>
            </a:pPr>
            <a:endParaRPr lang="en-GB" sz="3200" dirty="0" smtClean="0"/>
          </a:p>
          <a:p>
            <a:pPr lvl="1">
              <a:buNone/>
            </a:pPr>
            <a:endParaRPr lang="en-GB" sz="3200" dirty="0" smtClean="0">
              <a:cs typeface="Comic Sans MS" charset="0"/>
            </a:endParaRPr>
          </a:p>
          <a:p>
            <a:pPr lvl="1">
              <a:buNone/>
            </a:pPr>
            <a:endParaRPr lang="en-GB" sz="3200" dirty="0" smtClean="0">
              <a:cs typeface="Comic Sans MS" charset="0"/>
            </a:endParaRPr>
          </a:p>
          <a:p>
            <a:pPr lvl="1">
              <a:buNone/>
            </a:pPr>
            <a:endParaRPr lang="en-GB" sz="3200" dirty="0" smtClean="0">
              <a:cs typeface="Comic Sans MS" charset="0"/>
            </a:endParaRPr>
          </a:p>
          <a:p>
            <a:pPr lvl="1">
              <a:buNone/>
            </a:pPr>
            <a:r>
              <a:rPr lang="en-GB" sz="3500" dirty="0" smtClean="0">
                <a:cs typeface="Comic Sans MS" charset="0"/>
              </a:rPr>
              <a:t>Children need to practise recognising the grapheme and saying the phoneme that it represents, e.g. </a:t>
            </a:r>
            <a:r>
              <a:rPr lang="en-GB" sz="3500" dirty="0" smtClean="0">
                <a:solidFill>
                  <a:srgbClr val="FF0000"/>
                </a:solidFill>
                <a:cs typeface="Comic Sans MS" charset="0"/>
              </a:rPr>
              <a:t>t,  </a:t>
            </a:r>
            <a:r>
              <a:rPr lang="en-GB" sz="3500" dirty="0" err="1" smtClean="0">
                <a:solidFill>
                  <a:srgbClr val="FF0000"/>
                </a:solidFill>
                <a:cs typeface="Comic Sans MS" charset="0"/>
              </a:rPr>
              <a:t>ai</a:t>
            </a:r>
            <a:r>
              <a:rPr lang="en-GB" sz="3500" dirty="0" smtClean="0">
                <a:solidFill>
                  <a:srgbClr val="FF0000"/>
                </a:solidFill>
                <a:cs typeface="Comic Sans MS" charset="0"/>
              </a:rPr>
              <a:t>,  </a:t>
            </a:r>
            <a:r>
              <a:rPr lang="en-GB" sz="3500" dirty="0" err="1" smtClean="0">
                <a:solidFill>
                  <a:srgbClr val="FF0000"/>
                </a:solidFill>
                <a:cs typeface="Comic Sans MS" charset="0"/>
              </a:rPr>
              <a:t>igh</a:t>
            </a:r>
            <a:r>
              <a:rPr lang="en-GB" sz="3500" dirty="0" smtClean="0">
                <a:solidFill>
                  <a:srgbClr val="FF0000"/>
                </a:solidFill>
                <a:cs typeface="Comic Sans MS" charset="0"/>
              </a:rPr>
              <a:t>.</a:t>
            </a:r>
          </a:p>
          <a:p>
            <a:pPr lvl="1">
              <a:buNone/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Definitions:</a:t>
            </a:r>
            <a:endParaRPr lang="en-GB" b="1" dirty="0"/>
          </a:p>
        </p:txBody>
      </p:sp>
      <p:pic>
        <p:nvPicPr>
          <p:cNvPr id="5" name="Picture 7" descr="ear-close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5427" y="1427944"/>
            <a:ext cx="1153064" cy="1722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020" y="3160823"/>
            <a:ext cx="89340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 smtClean="0">
                <a:cs typeface="Comic Sans MS"/>
              </a:rPr>
              <a:t>A</a:t>
            </a:r>
            <a:r>
              <a:rPr lang="en-GB" sz="3200" dirty="0" smtClean="0">
                <a:solidFill>
                  <a:schemeClr val="accent2"/>
                </a:solidFill>
                <a:cs typeface="Comic Sans MS"/>
              </a:rPr>
              <a:t> </a:t>
            </a:r>
            <a:r>
              <a:rPr lang="en-GB" sz="3200" u="sng" dirty="0" smtClean="0">
                <a:solidFill>
                  <a:srgbClr val="FF0000"/>
                </a:solidFill>
                <a:cs typeface="Comic Sans MS"/>
              </a:rPr>
              <a:t>grapheme</a:t>
            </a:r>
            <a:endParaRPr lang="en-GB" sz="3200" dirty="0" smtClean="0">
              <a:solidFill>
                <a:srgbClr val="FF0000"/>
              </a:solidFill>
              <a:cs typeface="Comic Sans MS"/>
            </a:endParaRPr>
          </a:p>
          <a:p>
            <a:pPr marL="228600" lvl="2" indent="-169862">
              <a:defRPr/>
            </a:pPr>
            <a:r>
              <a:rPr lang="en-GB" sz="3200" dirty="0" smtClean="0">
                <a:cs typeface="Comic Sans MS"/>
              </a:rPr>
              <a:t> These are the letters that represent the phoneme.</a:t>
            </a:r>
          </a:p>
          <a:p>
            <a:pPr marL="228600" lvl="2" indent="-169862">
              <a:defRPr/>
            </a:pPr>
            <a:endParaRPr lang="en-GB" sz="3200" dirty="0" smtClean="0">
              <a:cs typeface="Comic Sans MS"/>
            </a:endParaRPr>
          </a:p>
          <a:p>
            <a:pPr marL="228600" lvl="2" indent="-169862">
              <a:defRPr/>
            </a:pPr>
            <a:endParaRPr lang="en-GB" sz="3200" dirty="0" smtClean="0">
              <a:cs typeface="Comic Sans MS"/>
            </a:endParaRPr>
          </a:p>
        </p:txBody>
      </p:sp>
      <p:pic>
        <p:nvPicPr>
          <p:cNvPr id="7" name="Picture 7" descr="cartoon_ey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579" y="316427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74" y="1679737"/>
            <a:ext cx="10972800" cy="4525963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solidFill>
                  <a:srgbClr val="FF0000"/>
                </a:solidFill>
              </a:rPr>
              <a:t>Digraph </a:t>
            </a:r>
            <a:r>
              <a:rPr lang="en-GB" sz="3200" dirty="0" smtClean="0"/>
              <a:t> = 2 letters making one phoneme</a:t>
            </a:r>
          </a:p>
          <a:p>
            <a:pPr lvl="1"/>
            <a:r>
              <a:rPr lang="en-GB" sz="2800" dirty="0" smtClean="0"/>
              <a:t>e.g. </a:t>
            </a:r>
            <a:r>
              <a:rPr lang="en-GB" sz="2800" dirty="0" err="1" smtClean="0"/>
              <a:t>sh</a:t>
            </a:r>
            <a:r>
              <a:rPr lang="en-GB" sz="2800" dirty="0" smtClean="0"/>
              <a:t>,  </a:t>
            </a:r>
            <a:r>
              <a:rPr lang="en-GB" sz="2800" dirty="0" err="1" smtClean="0"/>
              <a:t>ee</a:t>
            </a:r>
            <a:r>
              <a:rPr lang="en-GB" sz="2800" dirty="0" smtClean="0"/>
              <a:t>,  </a:t>
            </a:r>
            <a:r>
              <a:rPr lang="en-GB" sz="2800" dirty="0" err="1" smtClean="0"/>
              <a:t>th</a:t>
            </a:r>
            <a:endParaRPr lang="en-GB" sz="2800" dirty="0" smtClean="0"/>
          </a:p>
          <a:p>
            <a:endParaRPr lang="en-GB" sz="3200" dirty="0" smtClean="0"/>
          </a:p>
          <a:p>
            <a:r>
              <a:rPr lang="en-GB" sz="3200" u="sng" dirty="0" err="1" smtClean="0">
                <a:solidFill>
                  <a:srgbClr val="FF0000"/>
                </a:solidFill>
              </a:rPr>
              <a:t>Trigraph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 = 3 letters making one phoneme</a:t>
            </a:r>
          </a:p>
          <a:p>
            <a:pPr lvl="1"/>
            <a:r>
              <a:rPr lang="en-GB" sz="2800" dirty="0" smtClean="0"/>
              <a:t>e.g. </a:t>
            </a:r>
            <a:r>
              <a:rPr lang="en-GB" sz="2800" dirty="0" err="1" smtClean="0"/>
              <a:t>igh</a:t>
            </a:r>
            <a:r>
              <a:rPr lang="en-GB" sz="2800" dirty="0" smtClean="0"/>
              <a:t>,  ear,  air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Digraphs / </a:t>
            </a:r>
            <a:r>
              <a:rPr lang="en-GB" b="1" dirty="0" err="1" smtClean="0"/>
              <a:t>Trigraphs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334433" y="1181819"/>
            <a:ext cx="10261600" cy="4263309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</a:pPr>
            <a:endParaRPr lang="en-GB" sz="3200" dirty="0">
              <a:cs typeface="Comic Sans MS" charset="0"/>
            </a:endParaRPr>
          </a:p>
          <a:p>
            <a:pPr lvl="1" eaLnBrk="1" hangingPunct="1"/>
            <a:r>
              <a:rPr lang="en-GB" sz="3200" dirty="0">
                <a:cs typeface="Comic Sans MS" charset="0"/>
              </a:rPr>
              <a:t>Recognising the letter sounds in a written word, for example</a:t>
            </a:r>
          </a:p>
          <a:p>
            <a:pPr lvl="1" algn="ctr" eaLnBrk="1" hangingPunct="1">
              <a:buFontTx/>
              <a:buNone/>
            </a:pPr>
            <a:r>
              <a:rPr lang="en-GB" sz="3200" dirty="0">
                <a:cs typeface="Comic Sans MS" charset="0"/>
              </a:rPr>
              <a:t>c-u-p</a:t>
            </a:r>
          </a:p>
          <a:p>
            <a:pPr lvl="1" eaLnBrk="1" hangingPunct="1">
              <a:buFontTx/>
              <a:buNone/>
            </a:pPr>
            <a:r>
              <a:rPr lang="en-GB" sz="3200" dirty="0">
                <a:cs typeface="Comic Sans MS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en-GB" sz="3200" dirty="0">
                <a:cs typeface="Comic Sans MS" charset="0"/>
              </a:rPr>
              <a:t>  and merging or ‘blending’ them in the order in which they are written to pronounce the word ‘cup’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Blending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518425" y="1330505"/>
            <a:ext cx="10261600" cy="4464050"/>
          </a:xfrm>
        </p:spPr>
        <p:txBody>
          <a:bodyPr>
            <a:normAutofit lnSpcReduction="10000"/>
          </a:bodyPr>
          <a:lstStyle/>
          <a:p>
            <a:pPr lvl="1" algn="ctr" eaLnBrk="1" hangingPunct="1">
              <a:buFontTx/>
              <a:buNone/>
            </a:pPr>
            <a:endParaRPr lang="en-GB" sz="3200" dirty="0">
              <a:cs typeface="Comic Sans MS" charset="0"/>
            </a:endParaRPr>
          </a:p>
          <a:p>
            <a:pPr lvl="1" eaLnBrk="1" hangingPunct="1"/>
            <a:r>
              <a:rPr lang="en-GB" sz="3200" dirty="0">
                <a:cs typeface="Comic Sans MS" charset="0"/>
              </a:rPr>
              <a:t>‘Chopping up’ the word to spell it </a:t>
            </a:r>
            <a:r>
              <a:rPr lang="en-GB" sz="3200" dirty="0" smtClean="0">
                <a:cs typeface="Comic Sans MS" charset="0"/>
              </a:rPr>
              <a:t>out</a:t>
            </a:r>
          </a:p>
          <a:p>
            <a:pPr lvl="1" eaLnBrk="1" hangingPunct="1"/>
            <a:endParaRPr lang="en-GB" sz="3200" dirty="0">
              <a:cs typeface="Comic Sans MS" charset="0"/>
            </a:endParaRPr>
          </a:p>
          <a:p>
            <a:pPr lvl="1" eaLnBrk="1" hangingPunct="1"/>
            <a:r>
              <a:rPr lang="en-GB" sz="3200" dirty="0">
                <a:cs typeface="Comic Sans MS" charset="0"/>
              </a:rPr>
              <a:t>The opposite of </a:t>
            </a:r>
            <a:r>
              <a:rPr lang="en-GB" sz="3200" dirty="0" smtClean="0">
                <a:cs typeface="Comic Sans MS" charset="0"/>
              </a:rPr>
              <a:t>blending</a:t>
            </a:r>
          </a:p>
          <a:p>
            <a:pPr lvl="1" eaLnBrk="1" hangingPunct="1"/>
            <a:endParaRPr lang="en-GB" sz="3200" dirty="0">
              <a:cs typeface="Comic Sans MS" charset="0"/>
            </a:endParaRPr>
          </a:p>
          <a:p>
            <a:pPr lvl="1" eaLnBrk="1" hangingPunct="1"/>
            <a:r>
              <a:rPr lang="en-GB" sz="3200" dirty="0">
                <a:cs typeface="Comic Sans MS" charset="0"/>
              </a:rPr>
              <a:t>Identifying the individual sounds in a spoken word (e.g. h-</a:t>
            </a:r>
            <a:r>
              <a:rPr lang="en-GB" sz="3200" dirty="0" err="1">
                <a:cs typeface="Comic Sans MS" charset="0"/>
              </a:rPr>
              <a:t>i</a:t>
            </a:r>
            <a:r>
              <a:rPr lang="en-GB" sz="3200" dirty="0">
                <a:cs typeface="Comic Sans MS" charset="0"/>
              </a:rPr>
              <a:t>-m , s-t-or-k) and writing down letters for each sound (phoneme) to form the word him and stork.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Segmenting</a:t>
            </a:r>
            <a:endParaRPr lang="en-GB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3736" lvl="1" indent="-173736">
              <a:buFont typeface="Wingdings" pitchFamily="2" charset="2"/>
              <a:buChar char="§"/>
              <a:defRPr/>
            </a:pPr>
            <a:r>
              <a:rPr lang="en-GB" sz="3200" dirty="0" smtClean="0">
                <a:cs typeface="Comic Sans MS"/>
              </a:rPr>
              <a:t>Saying the sounds correctly with your child is extremely important </a:t>
            </a:r>
          </a:p>
          <a:p>
            <a:pPr marL="0" lvl="1" indent="-169164">
              <a:buNone/>
              <a:defRPr/>
            </a:pPr>
            <a:endParaRPr lang="en-GB" sz="3200" dirty="0" smtClean="0">
              <a:cs typeface="Comic Sans MS"/>
            </a:endParaRPr>
          </a:p>
          <a:p>
            <a:pPr marL="173736" lvl="1" indent="-173736">
              <a:buFont typeface="Wingdings" pitchFamily="2" charset="2"/>
              <a:buChar char="§"/>
              <a:defRPr/>
            </a:pPr>
            <a:r>
              <a:rPr lang="en-GB" sz="3200" dirty="0" smtClean="0">
                <a:cs typeface="Comic Sans MS"/>
              </a:rPr>
              <a:t>The way we say sound may well be different from when you were at school </a:t>
            </a:r>
          </a:p>
          <a:p>
            <a:pPr marL="0" lvl="1" indent="-169164">
              <a:buNone/>
              <a:defRPr/>
            </a:pPr>
            <a:endParaRPr lang="en-GB" sz="3200" dirty="0" smtClean="0">
              <a:cs typeface="Comic Sans MS"/>
            </a:endParaRPr>
          </a:p>
          <a:p>
            <a:pPr marL="173736" lvl="1" indent="-173736">
              <a:buFont typeface="Wingdings" pitchFamily="2" charset="2"/>
              <a:buChar char="§"/>
              <a:defRPr/>
            </a:pPr>
            <a:r>
              <a:rPr lang="en-GB" sz="3200" dirty="0" smtClean="0">
                <a:cs typeface="Comic Sans MS"/>
              </a:rPr>
              <a:t>We say the shortest form of the sounds, not with a</a:t>
            </a:r>
            <a:r>
              <a:rPr lang="en-GB" sz="3200" i="1" dirty="0" smtClean="0">
                <a:cs typeface="Comic Sans MS"/>
              </a:rPr>
              <a:t> ‘</a:t>
            </a:r>
            <a:r>
              <a:rPr lang="en-GB" sz="3200" i="1" dirty="0" err="1" smtClean="0">
                <a:cs typeface="Comic Sans MS"/>
              </a:rPr>
              <a:t>schwur</a:t>
            </a:r>
            <a:r>
              <a:rPr lang="en-GB" sz="3200" i="1" dirty="0" smtClean="0">
                <a:cs typeface="Comic Sans MS"/>
              </a:rPr>
              <a:t>’</a:t>
            </a:r>
          </a:p>
          <a:p>
            <a:pPr marL="630936" lvl="2" indent="-173736">
              <a:buNone/>
              <a:defRPr/>
            </a:pPr>
            <a:r>
              <a:rPr lang="en-GB" sz="2800" i="1" dirty="0" smtClean="0"/>
              <a:t>- otherwise </a:t>
            </a:r>
            <a:r>
              <a:rPr lang="en-GB" sz="2800" i="1" dirty="0" smtClean="0">
                <a:solidFill>
                  <a:srgbClr val="FF0000"/>
                </a:solidFill>
              </a:rPr>
              <a:t>cat</a:t>
            </a:r>
            <a:r>
              <a:rPr lang="en-GB" sz="2800" i="1" dirty="0" smtClean="0"/>
              <a:t> becomes </a:t>
            </a:r>
            <a:r>
              <a:rPr lang="en-GB" sz="2800" i="1" dirty="0" smtClean="0">
                <a:solidFill>
                  <a:srgbClr val="FF0000"/>
                </a:solidFill>
              </a:rPr>
              <a:t>cur- a - </a:t>
            </a:r>
            <a:r>
              <a:rPr lang="en-GB" sz="2800" i="1" dirty="0" err="1" smtClean="0">
                <a:solidFill>
                  <a:srgbClr val="FF0000"/>
                </a:solidFill>
              </a:rPr>
              <a:t>tur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Pronunciation of Sounds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598539" y="147548"/>
            <a:ext cx="10972800" cy="11430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latin typeface="+mn-lt"/>
                <a:cs typeface="Tahoma" pitchFamily="-100" charset="0"/>
              </a:rPr>
              <a:t>Phonics learning is fun!</a:t>
            </a:r>
            <a:endParaRPr lang="en-US" sz="4000" b="1" dirty="0" smtClean="0">
              <a:latin typeface="+mn-lt"/>
              <a:cs typeface="Tahoma" pitchFamily="-100" charset="0"/>
            </a:endParaRP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90954" y="1121434"/>
            <a:ext cx="11233149" cy="51154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/>
              <a:t>The children learn and practise their phonemes in lots of fun ways: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dirty="0" smtClean="0"/>
          </a:p>
          <a:p>
            <a:pPr eaLnBrk="1" hangingPunct="1"/>
            <a:r>
              <a:rPr lang="en-GB" dirty="0" smtClean="0"/>
              <a:t>Sound talking and rhyming.</a:t>
            </a:r>
          </a:p>
          <a:p>
            <a:pPr eaLnBrk="1" hangingPunct="1"/>
            <a:r>
              <a:rPr lang="en-GB" dirty="0" smtClean="0"/>
              <a:t>Playing games – table games or interactive games on the computer.</a:t>
            </a:r>
          </a:p>
          <a:p>
            <a:pPr eaLnBrk="1" hangingPunct="1"/>
            <a:r>
              <a:rPr lang="en-GB" dirty="0" smtClean="0"/>
              <a:t>Using phoneme frames, “sound buttons” and whiteboards to spell words.</a:t>
            </a:r>
          </a:p>
          <a:p>
            <a:pPr eaLnBrk="1" hangingPunct="1"/>
            <a:r>
              <a:rPr lang="en-GB" dirty="0" smtClean="0"/>
              <a:t>Sorting phonemes.</a:t>
            </a:r>
          </a:p>
          <a:p>
            <a:pPr eaLnBrk="1" hangingPunct="1"/>
            <a:r>
              <a:rPr lang="en-GB" dirty="0" smtClean="0"/>
              <a:t>Making words with phonemes.</a:t>
            </a:r>
          </a:p>
          <a:p>
            <a:pPr eaLnBrk="1" hangingPunct="1"/>
            <a:r>
              <a:rPr lang="en-GB" dirty="0" smtClean="0"/>
              <a:t>Being phoneme “detectives”.</a:t>
            </a:r>
          </a:p>
          <a:p>
            <a:pPr eaLnBrk="1" hangingPunct="1"/>
            <a:r>
              <a:rPr lang="en-GB" dirty="0" smtClean="0"/>
              <a:t>Reading and writing sentences.  Silly sentences are great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1193</TotalTime>
  <Words>957</Words>
  <Application>Microsoft Office PowerPoint</Application>
  <PresentationFormat>Custom</PresentationFormat>
  <Paragraphs>134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Landscore School  Phonics Screening Check Meeting</vt:lpstr>
      <vt:lpstr>The Power of Phonics</vt:lpstr>
      <vt:lpstr>Phonics Consists of:</vt:lpstr>
      <vt:lpstr>Some Definitions:</vt:lpstr>
      <vt:lpstr>Digraphs / Trigraphs</vt:lpstr>
      <vt:lpstr>Blending</vt:lpstr>
      <vt:lpstr>Segmenting</vt:lpstr>
      <vt:lpstr>Pronunciation of Sounds</vt:lpstr>
      <vt:lpstr>Phonics learning is fun!</vt:lpstr>
      <vt:lpstr>Sound Mats</vt:lpstr>
      <vt:lpstr>Landscore Sound Mat</vt:lpstr>
      <vt:lpstr>What is the screening check?</vt:lpstr>
      <vt:lpstr>Example of test:</vt:lpstr>
      <vt:lpstr>Slide 14</vt:lpstr>
      <vt:lpstr>Learning strategies</vt:lpstr>
      <vt:lpstr>Try these!</vt:lpstr>
      <vt:lpstr>How can you help?</vt:lpstr>
      <vt:lpstr>How can you help?</vt:lpstr>
      <vt:lpstr>Slide 19</vt:lpstr>
      <vt:lpstr>Remember: Phonics is not the only thing needed to become a fluent reader</vt:lpstr>
      <vt:lpstr>Discussion and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Landscore School  Phonics Screening Check</dc:title>
  <dc:creator>Linda WILLIAMSON</dc:creator>
  <cp:lastModifiedBy>Debs</cp:lastModifiedBy>
  <cp:revision>73</cp:revision>
  <cp:lastPrinted>2015-04-30T15:24:36Z</cp:lastPrinted>
  <dcterms:created xsi:type="dcterms:W3CDTF">2015-04-22T10:36:39Z</dcterms:created>
  <dcterms:modified xsi:type="dcterms:W3CDTF">2019-03-17T16:48:05Z</dcterms:modified>
</cp:coreProperties>
</file>